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e586c385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e586c385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e586c3851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e586c3851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586c3851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586c3851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e586c38516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e586c38516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3857fd36b58e3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3857fd36b58e3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3857fd36b58e35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3857fd36b58e35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1" Type="http://schemas.openxmlformats.org/officeDocument/2006/relationships/image" Target="../media/image13.png"/><Relationship Id="rId10" Type="http://schemas.openxmlformats.org/officeDocument/2006/relationships/image" Target="../media/image15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0.png"/><Relationship Id="rId7" Type="http://schemas.openxmlformats.org/officeDocument/2006/relationships/image" Target="../media/image4.png"/><Relationship Id="rId8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5.jpg"/><Relationship Id="rId5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886250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 sz="1750"/>
              <a:t>Measure, then</a:t>
            </a:r>
            <a:r>
              <a:rPr lang="en"/>
              <a:t> look at the data.”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78325"/>
            <a:ext cx="8520600" cy="31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Engineering: How can we: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4064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Design a process to obtain a desired outcome.</a:t>
            </a:r>
            <a:endParaRPr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Measure the results.</a:t>
            </a:r>
            <a:endParaRPr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Improve the process. Improve the measuring.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0" y="117875"/>
            <a:ext cx="8520600" cy="197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Topic: </a:t>
            </a:r>
            <a:r>
              <a:rPr lang="en"/>
              <a:t>Vaccination;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50"/>
              <a:t>P</a:t>
            </a:r>
            <a:r>
              <a:rPr lang="en" sz="2550"/>
              <a:t>rocess to induce an optimal immune response in the host to protect against an environmental or endogenous threat.</a:t>
            </a:r>
            <a:r>
              <a:rPr lang="en"/>
              <a:t> </a:t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2159100"/>
            <a:ext cx="8520600" cy="27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Research Project Proposals: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How can we use vaccination to protect against complications from infection/cancer?</a:t>
            </a:r>
            <a:endParaRPr sz="1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How can we measure the effects of vaccination?</a:t>
            </a:r>
            <a:endParaRPr sz="1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How can we improve vaccination? How can we improve measuring?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311700" y="236125"/>
            <a:ext cx="85206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/>
              <a:t>Undergraduate</a:t>
            </a:r>
            <a:r>
              <a:rPr lang="en" sz="3300"/>
              <a:t> Research Projects</a:t>
            </a:r>
            <a:endParaRPr sz="3300"/>
          </a:p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311700" y="1127450"/>
            <a:ext cx="8520600" cy="31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Utilizing existing tools and data: 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6394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How can we measure the effects of vaccination? 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6394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Are there any markers of a successful vaccination?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6394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is the optimal volume of</a:t>
            </a:r>
            <a:r>
              <a:rPr lang="en"/>
              <a:t> a blood sample needed to determine if a vaccination was successful?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6394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When should blood samples be taken?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ctrTitle"/>
          </p:nvPr>
        </p:nvSpPr>
        <p:spPr>
          <a:xfrm>
            <a:off x="215900" y="0"/>
            <a:ext cx="4780200" cy="19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Q: How can we measure the effects of vaccination?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R.P.P.: Immunoprofiling?</a:t>
            </a:r>
            <a:endParaRPr sz="1500"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875" y="534550"/>
            <a:ext cx="3271798" cy="8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/>
          <p:nvPr/>
        </p:nvSpPr>
        <p:spPr>
          <a:xfrm>
            <a:off x="6204211" y="217250"/>
            <a:ext cx="353700" cy="3537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Start</a:t>
            </a:r>
            <a:endParaRPr sz="2000"/>
          </a:p>
        </p:txBody>
      </p:sp>
      <p:sp>
        <p:nvSpPr>
          <p:cNvPr id="75" name="Google Shape;75;p16"/>
          <p:cNvSpPr/>
          <p:nvPr/>
        </p:nvSpPr>
        <p:spPr>
          <a:xfrm>
            <a:off x="5856013" y="788863"/>
            <a:ext cx="1050075" cy="3537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Find data</a:t>
            </a:r>
            <a:endParaRPr sz="900"/>
          </a:p>
        </p:txBody>
      </p:sp>
      <p:sp>
        <p:nvSpPr>
          <p:cNvPr id="76" name="Google Shape;76;p16"/>
          <p:cNvSpPr/>
          <p:nvPr/>
        </p:nvSpPr>
        <p:spPr>
          <a:xfrm>
            <a:off x="5852650" y="1358913"/>
            <a:ext cx="1050084" cy="353700"/>
          </a:xfrm>
          <a:prstGeom prst="flowChartDisplay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Look at it</a:t>
            </a:r>
            <a:endParaRPr sz="900"/>
          </a:p>
        </p:txBody>
      </p:sp>
      <p:sp>
        <p:nvSpPr>
          <p:cNvPr id="77" name="Google Shape;77;p16"/>
          <p:cNvSpPr/>
          <p:nvPr/>
        </p:nvSpPr>
        <p:spPr>
          <a:xfrm>
            <a:off x="5852688" y="1928975"/>
            <a:ext cx="1050075" cy="7000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Informative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as-is?</a:t>
            </a:r>
            <a:endParaRPr sz="800"/>
          </a:p>
        </p:txBody>
      </p:sp>
      <p:sp>
        <p:nvSpPr>
          <p:cNvPr id="78" name="Google Shape;78;p16"/>
          <p:cNvSpPr/>
          <p:nvPr/>
        </p:nvSpPr>
        <p:spPr>
          <a:xfrm>
            <a:off x="7294350" y="2103900"/>
            <a:ext cx="1050084" cy="353700"/>
          </a:xfrm>
          <a:prstGeom prst="flowChartMulti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Present it</a:t>
            </a:r>
            <a:endParaRPr sz="900"/>
          </a:p>
        </p:txBody>
      </p:sp>
      <p:sp>
        <p:nvSpPr>
          <p:cNvPr id="79" name="Google Shape;79;p16"/>
          <p:cNvSpPr/>
          <p:nvPr/>
        </p:nvSpPr>
        <p:spPr>
          <a:xfrm>
            <a:off x="5852700" y="2844500"/>
            <a:ext cx="1050075" cy="7000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Can it be</a:t>
            </a:r>
            <a:endParaRPr sz="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processed?</a:t>
            </a:r>
            <a:endParaRPr sz="700"/>
          </a:p>
        </p:txBody>
      </p:sp>
      <p:sp>
        <p:nvSpPr>
          <p:cNvPr id="80" name="Google Shape;80;p16"/>
          <p:cNvSpPr/>
          <p:nvPr/>
        </p:nvSpPr>
        <p:spPr>
          <a:xfrm>
            <a:off x="6200848" y="4672050"/>
            <a:ext cx="353700" cy="3537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Done</a:t>
            </a:r>
            <a:endParaRPr sz="1900"/>
          </a:p>
        </p:txBody>
      </p:sp>
      <p:sp>
        <p:nvSpPr>
          <p:cNvPr id="81" name="Google Shape;81;p16"/>
          <p:cNvSpPr/>
          <p:nvPr/>
        </p:nvSpPr>
        <p:spPr>
          <a:xfrm>
            <a:off x="5852675" y="3758275"/>
            <a:ext cx="1050075" cy="7000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More</a:t>
            </a:r>
            <a:endParaRPr sz="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Time</a:t>
            </a:r>
            <a:r>
              <a:rPr lang="en" sz="700"/>
              <a:t>?</a:t>
            </a:r>
            <a:endParaRPr sz="700"/>
          </a:p>
        </p:txBody>
      </p:sp>
      <p:sp>
        <p:nvSpPr>
          <p:cNvPr id="82" name="Google Shape;82;p16"/>
          <p:cNvSpPr/>
          <p:nvPr/>
        </p:nvSpPr>
        <p:spPr>
          <a:xfrm>
            <a:off x="4417700" y="3017675"/>
            <a:ext cx="1050075" cy="3537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Process it</a:t>
            </a:r>
            <a:endParaRPr sz="900"/>
          </a:p>
        </p:txBody>
      </p:sp>
      <p:cxnSp>
        <p:nvCxnSpPr>
          <p:cNvPr id="83" name="Google Shape;83;p16"/>
          <p:cNvCxnSpPr>
            <a:stCxn id="74" idx="4"/>
            <a:endCxn id="75" idx="0"/>
          </p:cNvCxnSpPr>
          <p:nvPr/>
        </p:nvCxnSpPr>
        <p:spPr>
          <a:xfrm>
            <a:off x="6381061" y="570950"/>
            <a:ext cx="0" cy="2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6"/>
          <p:cNvCxnSpPr>
            <a:stCxn id="75" idx="2"/>
            <a:endCxn id="76" idx="0"/>
          </p:cNvCxnSpPr>
          <p:nvPr/>
        </p:nvCxnSpPr>
        <p:spPr>
          <a:xfrm flipH="1">
            <a:off x="6377750" y="1142563"/>
            <a:ext cx="3300" cy="21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16"/>
          <p:cNvCxnSpPr>
            <a:stCxn id="76" idx="2"/>
            <a:endCxn id="77" idx="0"/>
          </p:cNvCxnSpPr>
          <p:nvPr/>
        </p:nvCxnSpPr>
        <p:spPr>
          <a:xfrm>
            <a:off x="6377692" y="1712613"/>
            <a:ext cx="0" cy="21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" name="Google Shape;86;p16"/>
          <p:cNvCxnSpPr>
            <a:stCxn id="77" idx="2"/>
            <a:endCxn id="79" idx="0"/>
          </p:cNvCxnSpPr>
          <p:nvPr/>
        </p:nvCxnSpPr>
        <p:spPr>
          <a:xfrm>
            <a:off x="6377725" y="2629025"/>
            <a:ext cx="0" cy="21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" name="Google Shape;87;p16"/>
          <p:cNvCxnSpPr>
            <a:stCxn id="79" idx="2"/>
            <a:endCxn id="81" idx="0"/>
          </p:cNvCxnSpPr>
          <p:nvPr/>
        </p:nvCxnSpPr>
        <p:spPr>
          <a:xfrm>
            <a:off x="6377738" y="3544550"/>
            <a:ext cx="0" cy="21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" name="Google Shape;88;p16"/>
          <p:cNvCxnSpPr>
            <a:stCxn id="81" idx="2"/>
            <a:endCxn id="80" idx="0"/>
          </p:cNvCxnSpPr>
          <p:nvPr/>
        </p:nvCxnSpPr>
        <p:spPr>
          <a:xfrm>
            <a:off x="6377713" y="4458325"/>
            <a:ext cx="0" cy="21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Google Shape;89;p16"/>
          <p:cNvCxnSpPr>
            <a:stCxn id="79" idx="1"/>
            <a:endCxn id="82" idx="3"/>
          </p:cNvCxnSpPr>
          <p:nvPr/>
        </p:nvCxnSpPr>
        <p:spPr>
          <a:xfrm rot="10800000">
            <a:off x="5467800" y="3194525"/>
            <a:ext cx="384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0" name="Google Shape;90;p16"/>
          <p:cNvCxnSpPr>
            <a:endCxn id="78" idx="1"/>
          </p:cNvCxnSpPr>
          <p:nvPr/>
        </p:nvCxnSpPr>
        <p:spPr>
          <a:xfrm>
            <a:off x="6902850" y="2278950"/>
            <a:ext cx="3915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6"/>
          <p:cNvCxnSpPr/>
          <p:nvPr/>
        </p:nvCxnSpPr>
        <p:spPr>
          <a:xfrm>
            <a:off x="7744725" y="2461225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6"/>
          <p:cNvCxnSpPr/>
          <p:nvPr/>
        </p:nvCxnSpPr>
        <p:spPr>
          <a:xfrm rot="10800000">
            <a:off x="6447700" y="2733875"/>
            <a:ext cx="130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16"/>
          <p:cNvCxnSpPr>
            <a:stCxn id="82" idx="0"/>
          </p:cNvCxnSpPr>
          <p:nvPr/>
        </p:nvCxnSpPr>
        <p:spPr>
          <a:xfrm flipH="1" rot="10800000">
            <a:off x="4942738" y="1534175"/>
            <a:ext cx="600" cy="148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6"/>
          <p:cNvCxnSpPr>
            <a:endCxn id="76" idx="1"/>
          </p:cNvCxnSpPr>
          <p:nvPr/>
        </p:nvCxnSpPr>
        <p:spPr>
          <a:xfrm flipH="1" rot="10800000">
            <a:off x="4940350" y="1535763"/>
            <a:ext cx="9123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6"/>
          <p:cNvCxnSpPr>
            <a:stCxn id="81" idx="3"/>
          </p:cNvCxnSpPr>
          <p:nvPr/>
        </p:nvCxnSpPr>
        <p:spPr>
          <a:xfrm flipH="1" rot="10800000">
            <a:off x="6902750" y="4108000"/>
            <a:ext cx="18594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6"/>
          <p:cNvCxnSpPr/>
          <p:nvPr/>
        </p:nvCxnSpPr>
        <p:spPr>
          <a:xfrm rot="10800000">
            <a:off x="8761625" y="965450"/>
            <a:ext cx="0" cy="314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6"/>
          <p:cNvCxnSpPr>
            <a:endCxn id="75" idx="3"/>
          </p:cNvCxnSpPr>
          <p:nvPr/>
        </p:nvCxnSpPr>
        <p:spPr>
          <a:xfrm flipH="1">
            <a:off x="6906088" y="965413"/>
            <a:ext cx="18630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8" name="Google Shape;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900" y="1915800"/>
            <a:ext cx="2965451" cy="135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875" y="3431024"/>
            <a:ext cx="2899415" cy="135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type="ctrTitle"/>
          </p:nvPr>
        </p:nvSpPr>
        <p:spPr>
          <a:xfrm>
            <a:off x="483150" y="104775"/>
            <a:ext cx="7098900" cy="6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10"/>
              <a:t>Informative</a:t>
            </a:r>
            <a:r>
              <a:rPr lang="en" sz="2110"/>
              <a:t> Data Targets and Sources</a:t>
            </a:r>
            <a:endParaRPr sz="2110"/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0" y="714375"/>
            <a:ext cx="1519338" cy="15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8325" y="171450"/>
            <a:ext cx="3693049" cy="15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9338" y="886952"/>
            <a:ext cx="2152650" cy="81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675" y="2399675"/>
            <a:ext cx="1664401" cy="1309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10125" y="3115300"/>
            <a:ext cx="3536401" cy="164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358325" y="1874849"/>
            <a:ext cx="3693049" cy="1010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1675" y="3892500"/>
            <a:ext cx="1664404" cy="108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024175" y="2069375"/>
            <a:ext cx="2107924" cy="29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864197" y="1874862"/>
            <a:ext cx="1415601" cy="96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the Bioinformatics tools </a:t>
            </a:r>
            <a:r>
              <a:rPr lang="en"/>
              <a:t>used in Immune Profiling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31749"/>
            <a:ext cx="4152351" cy="132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571743"/>
            <a:ext cx="4419601" cy="1912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4400" y="2556200"/>
            <a:ext cx="4419600" cy="19440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